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0" r:id="rId2"/>
    <p:sldId id="256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991E9-5652-41C4-B901-4AB3B06DAA3D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A4F1B-9A51-4F1F-A244-5D96E64BD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1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A4F1B-9A51-4F1F-A244-5D96E64BD17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8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64D9-1328-3A36-794A-5B6669AF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A3598-5BD7-2F3A-6DC8-58C8BC6DD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B5249-C391-9427-4E63-7F89EE9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31F1-B235-06EF-BACE-ED5782AD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1CE09-0D06-AB17-47E5-191DBB90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97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3F18-8D24-46CC-3499-C03DD404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4FF23-799F-3631-F786-C8A8DC5D0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BA13A-B931-A06B-4BA8-C45CDC25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11C24-0ED7-BE13-65AA-0F6ED35C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F0A3-5FFF-4544-3A42-B9FA1823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84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95D41-CD46-4C0B-5963-F2CE04B33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184BC-C0B9-C5CD-B677-A2F6B17C0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87463-E2E8-94EF-CF33-0B73D1B7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4D9A-4E7E-FDF2-100B-A73E8A95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94C0-F04E-2896-36FE-30D83084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01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A6A7-C0BA-E7E0-24F2-A299244D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2010-252A-C944-2A62-FE141C28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79DB-BF40-4524-B662-C6F62B2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66E9-4129-55BE-19EB-31EF8FA8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F2E2-7685-9AE1-606C-71F77C86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61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C690-560A-A98A-A5C3-A0277E09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B4596-D89E-F097-FABE-69406A6A1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3005-C835-C1AD-0646-C3963F4E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CBC0A-2EA3-4EA5-D5D0-DB0EE72C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9111-0864-AAF6-1917-2DB87FE4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34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72C6-03A0-AFEF-D6EC-1248898F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8120-8035-5DBC-61AD-4AB2866C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C33A7-C9C9-B0AC-0042-4B0B7423D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A767C-52A6-757B-2F75-F1FCF288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62544-F174-4964-3B0A-6C7C562E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A1839-0AF9-CFD0-2509-9189CC74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4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4E71-7035-BD0C-A0FB-46183B9B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CE6C6-B909-7CEB-228C-2DF9DACF6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38DCB-5EA5-5A4C-16AB-39ED85715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8EBB7-E13F-7C8F-5469-6DA72969F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6E1EF-5259-FBAE-BAC3-58BC5C04C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6049A-C062-778C-4C63-1AFF87A8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59A87-579D-4E55-1CB2-C25C8D71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026C0-DEFC-0BF5-BA2D-72953F70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5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A82F-A2A7-9D77-9351-B0AFA4F2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B9D7D-58E6-B4C3-63D5-2C4E60EB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67BAD-EAB2-0184-C6F7-F35F0294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6D21D-2C61-988E-29A8-0B7F25B7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56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0D8B-1876-226B-091E-7F834570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19E5D-A656-6579-CA98-F0AE9182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5AD1B-0BB5-363C-700D-5A60E27D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3B25-AB68-4E05-64CE-F60A408B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99AA-B19E-FC0E-8197-3673BD989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D7538-B4A2-51BE-B70A-9E86FDB44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FA34-A81E-71A1-DD30-65BCAB84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6629-C813-2B6A-382D-22D38C37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FBF80-482D-554A-7C83-78DD33B0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89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52D1-9572-D89D-9A5D-37F21EBD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37589-0ED4-D6EB-82AE-76633A762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3779C-445E-4B38-A01B-F0A1FFD00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82A75-3E73-A334-4BF4-DBBBD2C2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72662-8B5E-4E41-2E01-78D67F5A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02579-5AD7-ACAF-10D6-B1D14C32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54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72FDD-20B0-5D5E-FFB1-61E2D6B3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E6B55-0FA5-AC52-96A0-FA6AB7B44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6755-308E-F4AA-F3A8-BF785319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2E8AA-D7D0-4399-B631-D92650E1C2E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A27EA-7FF0-E402-A206-03BA358CB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DFA51-E873-9224-7AFA-417464A83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AF938-6A57-445E-8178-2715E9E29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47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51B2-DF26-C4E9-B13D-B02C4059B7DC}"/>
              </a:ext>
            </a:extLst>
          </p:cNvPr>
          <p:cNvSpPr txBox="1"/>
          <p:nvPr/>
        </p:nvSpPr>
        <p:spPr>
          <a:xfrm>
            <a:off x="3190397" y="3075057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Multi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21430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AAF28E-F3B8-A4AF-AFCF-8629410D7DF4}"/>
              </a:ext>
            </a:extLst>
          </p:cNvPr>
          <p:cNvGrpSpPr/>
          <p:nvPr/>
        </p:nvGrpSpPr>
        <p:grpSpPr>
          <a:xfrm>
            <a:off x="1019175" y="0"/>
            <a:ext cx="10153650" cy="3914775"/>
            <a:chOff x="1019175" y="1471612"/>
            <a:chExt cx="10153650" cy="39147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E39A8F-6E5A-0E27-6887-29AB351DF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75" y="1471612"/>
              <a:ext cx="10153650" cy="39147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44BC49-CFE1-5DD0-C6BD-8256693BE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420" y="1758289"/>
              <a:ext cx="1315363" cy="81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44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B00B2-521C-7C7D-969A-617D5BF3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05"/>
            <a:ext cx="12192000" cy="43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1237-6524-5240-209B-C67EC04A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367"/>
            <a:ext cx="12192000" cy="41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9996870620-0-0">
            <a:extLst>
              <a:ext uri="{FF2B5EF4-FFF2-40B4-BE49-F238E27FC236}">
                <a16:creationId xmlns:a16="http://schemas.microsoft.com/office/drawing/2014/main" id="{471469AB-4E16-0543-402B-09115C7A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0"/>
            <a:ext cx="6707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3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6051E-EF2F-CFCC-FAAE-698C98AF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462087"/>
            <a:ext cx="86010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7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BDAEA7-19A4-10F9-FB6D-DACB7B8C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762000"/>
            <a:ext cx="11496675" cy="53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E7D95-F1D7-B961-7866-9FF51892226F}"/>
              </a:ext>
            </a:extLst>
          </p:cNvPr>
          <p:cNvSpPr txBox="1"/>
          <p:nvPr/>
        </p:nvSpPr>
        <p:spPr>
          <a:xfrm>
            <a:off x="5885234" y="5544766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Learning rate=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8053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08D04-2980-AE1F-986C-7E5E9FB1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61975"/>
            <a:ext cx="11430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7F16-80FF-248B-C052-F1063D45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59" y="662696"/>
            <a:ext cx="3771900" cy="148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598A1-11C1-FB0A-0C40-EBB4D0C3E23D}"/>
              </a:ext>
            </a:extLst>
          </p:cNvPr>
          <p:cNvSpPr txBox="1"/>
          <p:nvPr/>
        </p:nvSpPr>
        <p:spPr>
          <a:xfrm>
            <a:off x="3414408" y="2148596"/>
            <a:ext cx="282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 neuron has 2 parts:</a:t>
            </a:r>
          </a:p>
          <a:p>
            <a:pPr marL="800100" lvl="1" indent="-342900">
              <a:buAutoNum type="arabicPeriod"/>
            </a:pPr>
            <a:r>
              <a:rPr lang="en-IN" dirty="0"/>
              <a:t>Summation</a:t>
            </a:r>
          </a:p>
          <a:p>
            <a:pPr marL="800100" lvl="1" indent="-342900">
              <a:buAutoNum type="arabicPeriod"/>
            </a:pPr>
            <a:r>
              <a:rPr lang="en-IN" dirty="0"/>
              <a:t>Activation function 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195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DAA12-9F73-0847-B5A6-CEFEF65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782"/>
            <a:ext cx="12192000" cy="58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2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D5D06-69FC-B61B-FE71-9CE2866D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90537"/>
            <a:ext cx="107061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762E-4141-091D-0F0E-7B4675257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78E3D-AE41-0B5B-1873-14ACD830C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4EA94-8B82-F3D1-7CE9-3DF3D958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835"/>
            <a:ext cx="12192000" cy="49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81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E8966-1A38-16E4-3821-4F1512BE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757362"/>
            <a:ext cx="10629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5801B-95AA-15F3-7AF1-67EE2E51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35" y="42457"/>
            <a:ext cx="8033729" cy="68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2F4D57-9DA5-D5BB-DCE9-B1C40C177BC6}"/>
              </a:ext>
            </a:extLst>
          </p:cNvPr>
          <p:cNvGrpSpPr/>
          <p:nvPr/>
        </p:nvGrpSpPr>
        <p:grpSpPr>
          <a:xfrm>
            <a:off x="354352" y="38302"/>
            <a:ext cx="11837648" cy="6718166"/>
            <a:chOff x="354352" y="38302"/>
            <a:chExt cx="11837648" cy="67181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387BCC-5BA8-FCB6-4DD0-BCD6183F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52" y="701704"/>
              <a:ext cx="9382125" cy="4695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A51DBA-DE52-2D1F-4A23-87007141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5821" y="3921984"/>
              <a:ext cx="5256179" cy="28344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962553-BA9B-FB58-5B9A-156D1FF03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821" y="38302"/>
              <a:ext cx="5208553" cy="3737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13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3233F-BF39-2A46-2A9F-FABFE48D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19150"/>
            <a:ext cx="92106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399BA-DD86-BBF8-F8D6-127DABF74864}"/>
              </a:ext>
            </a:extLst>
          </p:cNvPr>
          <p:cNvSpPr txBox="1"/>
          <p:nvPr/>
        </p:nvSpPr>
        <p:spPr>
          <a:xfrm>
            <a:off x="2208179" y="1556426"/>
            <a:ext cx="84167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leak in ML</a:t>
            </a:r>
          </a:p>
          <a:p>
            <a:endParaRPr lang="en-IN" dirty="0"/>
          </a:p>
          <a:p>
            <a:r>
              <a:rPr lang="en-IN" dirty="0"/>
              <a:t>in ml which kind if algorithm scaling is important:  </a:t>
            </a:r>
          </a:p>
          <a:p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Certain machine learning algorithms such as </a:t>
            </a:r>
            <a:r>
              <a:rPr lang="en-IN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distance based algorithms , curve based algorithms or matrix factorization, decomposition or dimensionality reduction or gradient descent based algorithms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 are sensitive towards feature scaling (standardization and normalization for numerical variables).</a:t>
            </a:r>
          </a:p>
          <a:p>
            <a:endParaRPr lang="en-IN" dirty="0">
              <a:solidFill>
                <a:srgbClr val="202124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IN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Saddle 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9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32138-8537-1007-CDC4-81396F3A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62025"/>
            <a:ext cx="108870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7DEA4-8F94-F5A8-7B25-E868602C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819275"/>
            <a:ext cx="106394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EF705-9C28-DA76-64C7-59D7897B9A65}"/>
              </a:ext>
            </a:extLst>
          </p:cNvPr>
          <p:cNvSpPr txBox="1"/>
          <p:nvPr/>
        </p:nvSpPr>
        <p:spPr>
          <a:xfrm>
            <a:off x="165368" y="0"/>
            <a:ext cx="9484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Activation Function</a:t>
            </a:r>
          </a:p>
          <a:p>
            <a:r>
              <a:rPr lang="en-IN" dirty="0"/>
              <a:t>Sigmoid – Only in the last layer dealing with binary class classification problem.</a:t>
            </a:r>
          </a:p>
          <a:p>
            <a:r>
              <a:rPr lang="en-IN" dirty="0" err="1"/>
              <a:t>TanH</a:t>
            </a:r>
            <a:r>
              <a:rPr lang="en-IN" dirty="0"/>
              <a:t>- Used in LSTM, GAN.  In dense neural network it’s not used </a:t>
            </a:r>
          </a:p>
          <a:p>
            <a:r>
              <a:rPr lang="en-IN" dirty="0" err="1"/>
              <a:t>Relu</a:t>
            </a:r>
            <a:r>
              <a:rPr lang="en-IN" dirty="0"/>
              <a:t>- Used in neurons of any hidden layers. Not used in input and output.</a:t>
            </a:r>
          </a:p>
          <a:p>
            <a:r>
              <a:rPr lang="en-IN" dirty="0" err="1"/>
              <a:t>Softmax</a:t>
            </a:r>
            <a:r>
              <a:rPr lang="en-IN" dirty="0"/>
              <a:t>- Used in the last layer when dealing with multiclass problem. In the last layer, the number of neurons should be equal to number of classes.  Calculates the probability of o/p value.</a:t>
            </a:r>
          </a:p>
          <a:p>
            <a:r>
              <a:rPr lang="en-IN" b="1" u="sng" dirty="0"/>
              <a:t>For 3 class classification</a:t>
            </a:r>
          </a:p>
          <a:p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F78CF-C6B1-C1B9-C0BF-AC0CE295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" y="2001764"/>
            <a:ext cx="9229725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345F4-46FC-F544-D922-EE611EBD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51" y="3660062"/>
            <a:ext cx="7250349" cy="31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7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A86B1-4E29-E1BF-A630-25786BF80D61}"/>
              </a:ext>
            </a:extLst>
          </p:cNvPr>
          <p:cNvSpPr txBox="1"/>
          <p:nvPr/>
        </p:nvSpPr>
        <p:spPr>
          <a:xfrm>
            <a:off x="0" y="126462"/>
            <a:ext cx="210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Kernel_initialization</a:t>
            </a:r>
            <a:r>
              <a:rPr lang="en-IN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0F3C7-91FA-9F04-5DC7-D0CBEF15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800"/>
            <a:ext cx="12192000" cy="6053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BE041-30E1-8B50-2E52-984AEC27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56" y="2236551"/>
            <a:ext cx="3398399" cy="29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7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E955D-8A5B-3415-D2F3-48AE8B6B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6" y="1358326"/>
            <a:ext cx="5124450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EF9ED-9C5F-60A7-414D-0DA745AA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57" y="1304824"/>
            <a:ext cx="4238625" cy="1362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66554-DF4D-76C5-F2AC-105B9992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66" y="2977819"/>
            <a:ext cx="7186106" cy="11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5C1F0-6F41-77B2-C6BB-4FDD62A9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366837"/>
            <a:ext cx="106775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68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29D48-62D5-503A-7BAB-B4497EE617F7}"/>
              </a:ext>
            </a:extLst>
          </p:cNvPr>
          <p:cNvSpPr txBox="1"/>
          <p:nvPr/>
        </p:nvSpPr>
        <p:spPr>
          <a:xfrm>
            <a:off x="5009745" y="216933"/>
            <a:ext cx="156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Optimizers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56848-DA04-DB97-FA3F-4A0FEE2A3236}"/>
              </a:ext>
            </a:extLst>
          </p:cNvPr>
          <p:cNvSpPr txBox="1"/>
          <p:nvPr/>
        </p:nvSpPr>
        <p:spPr>
          <a:xfrm>
            <a:off x="547687" y="680777"/>
            <a:ext cx="5843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Process for optimizing/updating weight in Back propagation.</a:t>
            </a:r>
          </a:p>
          <a:p>
            <a:pPr marL="342900" indent="-342900">
              <a:buAutoNum type="arabicPeriod"/>
            </a:pPr>
            <a:r>
              <a:rPr lang="en-IN" dirty="0"/>
              <a:t>Gradient Descent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92B8-5A1D-C67E-3C26-CAC3819B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1" y="1604107"/>
            <a:ext cx="11096625" cy="427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7D01C-2DFF-1BFF-2B8B-4D83C5C9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5793530"/>
            <a:ext cx="7867650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4B274-8C03-C0CB-69B3-146AE537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36" y="6239581"/>
            <a:ext cx="2718520" cy="4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30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953DD-8FC6-3B25-A3C2-CD4D25BA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89" y="1011929"/>
            <a:ext cx="10296222" cy="48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77140-8376-8E38-AFE4-90B97F99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124075"/>
            <a:ext cx="100012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F05D8E-B227-8394-BD75-528FC25CBFCB}"/>
              </a:ext>
            </a:extLst>
          </p:cNvPr>
          <p:cNvSpPr txBox="1"/>
          <p:nvPr/>
        </p:nvSpPr>
        <p:spPr>
          <a:xfrm>
            <a:off x="2383276" y="359924"/>
            <a:ext cx="7019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Loss function is mean square error</a:t>
            </a:r>
          </a:p>
          <a:p>
            <a:r>
              <a:rPr lang="en-IN" dirty="0"/>
              <a:t>Loss function is Binary </a:t>
            </a:r>
            <a:r>
              <a:rPr lang="en-IN" dirty="0" err="1"/>
              <a:t>Crossentropy</a:t>
            </a:r>
            <a:endParaRPr lang="en-IN" dirty="0"/>
          </a:p>
          <a:p>
            <a:r>
              <a:rPr lang="en-IN" dirty="0"/>
              <a:t>Loss function is Categorical </a:t>
            </a:r>
            <a:r>
              <a:rPr lang="en-IN" dirty="0" err="1"/>
              <a:t>crossentropy</a:t>
            </a:r>
            <a:r>
              <a:rPr lang="en-IN" dirty="0"/>
              <a:t>/Sparse categorical </a:t>
            </a:r>
            <a:r>
              <a:rPr lang="en-IN" dirty="0" err="1"/>
              <a:t>crossentropy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BA81B-89D9-BB8A-0062-A583A4B0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37881"/>
            <a:ext cx="112204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C689C-1B1C-CC27-6A90-E8155AB3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955"/>
            <a:ext cx="12192000" cy="19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9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91DCA-EAE4-F162-6AB5-4DCD46549889}"/>
              </a:ext>
            </a:extLst>
          </p:cNvPr>
          <p:cNvSpPr txBox="1"/>
          <p:nvPr/>
        </p:nvSpPr>
        <p:spPr>
          <a:xfrm>
            <a:off x="3666392" y="126460"/>
            <a:ext cx="485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Errors / Loss function /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A6A7D-3A59-10DF-F36D-B9E25EDC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60"/>
            <a:ext cx="12192000" cy="444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7687D2-C5DA-831C-4C13-E19D177F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533650"/>
            <a:ext cx="11658600" cy="432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22A2C4-B9DC-B954-48E5-FCB769BB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3" y="110449"/>
            <a:ext cx="7314643" cy="2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54C8A5-9FD8-04D7-0E2B-E63FF5FA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400175"/>
            <a:ext cx="12020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76EBB-5965-02F5-7EAF-1DA283EA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809625"/>
            <a:ext cx="81438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6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0DA61-4B20-898A-212A-B4C3447D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9" y="868903"/>
            <a:ext cx="12054222" cy="51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9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A6768-510B-5505-B7DC-BE033AB8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914400"/>
            <a:ext cx="80581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3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21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33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20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30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97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7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818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945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E905F-D36E-F4C5-8CEE-4748E0C7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004"/>
            <a:ext cx="12192000" cy="27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0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799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215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320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53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97F05A-E30B-F115-0033-83536B8C2A5A}"/>
              </a:ext>
            </a:extLst>
          </p:cNvPr>
          <p:cNvGrpSpPr/>
          <p:nvPr/>
        </p:nvGrpSpPr>
        <p:grpSpPr>
          <a:xfrm>
            <a:off x="0" y="315084"/>
            <a:ext cx="12192000" cy="6405565"/>
            <a:chOff x="0" y="315084"/>
            <a:chExt cx="12192000" cy="6405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465C9A-ECE9-47DD-6979-A7227F84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5084"/>
              <a:ext cx="12192000" cy="42239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052659-3D49-964F-38F8-F044FAB3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39017"/>
              <a:ext cx="12192000" cy="2181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896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0FE7F3-221E-D4B9-5D6F-7EF5911BBD04}"/>
              </a:ext>
            </a:extLst>
          </p:cNvPr>
          <p:cNvGrpSpPr/>
          <p:nvPr/>
        </p:nvGrpSpPr>
        <p:grpSpPr>
          <a:xfrm>
            <a:off x="735705" y="92412"/>
            <a:ext cx="10720590" cy="6673175"/>
            <a:chOff x="676275" y="0"/>
            <a:chExt cx="10839451" cy="7019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71AA03-795C-CEA1-DEC8-2DC555F5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75" y="0"/>
              <a:ext cx="10839450" cy="5238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C93248-F5FE-5665-D030-2F22A713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76" y="3838626"/>
              <a:ext cx="10839450" cy="31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36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C2F995-E3AA-B332-BA7E-F3EE112557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46D6B-A6EB-4AF6-F779-45210CC95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6796"/>
              <a:ext cx="12192000" cy="52912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65163-FC45-C8B6-8556-AB35FCFA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434" y="0"/>
              <a:ext cx="3563566" cy="223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37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9B00BBF-1EFA-91A6-CB4E-71379DFE5EC3}"/>
              </a:ext>
            </a:extLst>
          </p:cNvPr>
          <p:cNvGrpSpPr/>
          <p:nvPr/>
        </p:nvGrpSpPr>
        <p:grpSpPr>
          <a:xfrm>
            <a:off x="0" y="249383"/>
            <a:ext cx="12192000" cy="6359234"/>
            <a:chOff x="0" y="0"/>
            <a:chExt cx="12192000" cy="635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A6AFD2-3DC2-DCDE-B0CC-10582D556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29906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698F23-C4C5-FA39-D6ED-5BB164BB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71923"/>
              <a:ext cx="12192000" cy="4187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84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205</Words>
  <Application>Microsoft Office PowerPoint</Application>
  <PresentationFormat>Widescreen</PresentationFormat>
  <Paragraphs>27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ADLaM Display</vt:lpstr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Sudhansu Sekhar Sahoo</dc:creator>
  <cp:lastModifiedBy>Sudhansu Sekhar Sahoo</cp:lastModifiedBy>
  <cp:revision>10</cp:revision>
  <dcterms:created xsi:type="dcterms:W3CDTF">2024-06-11T13:48:38Z</dcterms:created>
  <dcterms:modified xsi:type="dcterms:W3CDTF">2024-06-19T14:39:32Z</dcterms:modified>
</cp:coreProperties>
</file>